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63" r:id="rId4"/>
    <p:sldId id="265" r:id="rId5"/>
    <p:sldId id="266" r:id="rId6"/>
    <p:sldId id="262" r:id="rId7"/>
    <p:sldId id="268" r:id="rId8"/>
    <p:sldId id="270" r:id="rId9"/>
    <p:sldId id="277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0" autoAdjust="0"/>
    <p:restoredTop sz="94660"/>
  </p:normalViewPr>
  <p:slideViewPr>
    <p:cSldViewPr snapToGrid="0">
      <p:cViewPr>
        <p:scale>
          <a:sx n="75" d="100"/>
          <a:sy n="75" d="100"/>
        </p:scale>
        <p:origin x="6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ir\Documents\Foreninger\ASL\Kultivering\Smolt-fang%20tell%20og%20slep\Smolt%20beregninger-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Laksesmolt </a:t>
            </a:r>
            <a:r>
              <a:rPr lang="nb-NO" dirty="0" smtClean="0"/>
              <a:t>utvandring</a:t>
            </a:r>
            <a:endParaRPr lang="nb-NO" dirty="0"/>
          </a:p>
        </c:rich>
      </c:tx>
      <c:layout>
        <c:manualLayout>
          <c:xMode val="edge"/>
          <c:yMode val="edge"/>
          <c:x val="0.16311111111111112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Laksesmolt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Utvandring!$A$10:$A$46</c:f>
              <c:numCache>
                <c:formatCode>d\-mmm</c:formatCode>
                <c:ptCount val="37"/>
                <c:pt idx="0">
                  <c:v>45752</c:v>
                </c:pt>
                <c:pt idx="1">
                  <c:v>45753</c:v>
                </c:pt>
                <c:pt idx="2">
                  <c:v>45754</c:v>
                </c:pt>
                <c:pt idx="3">
                  <c:v>45755</c:v>
                </c:pt>
                <c:pt idx="4">
                  <c:v>45756</c:v>
                </c:pt>
                <c:pt idx="5">
                  <c:v>45757</c:v>
                </c:pt>
                <c:pt idx="6">
                  <c:v>45758</c:v>
                </c:pt>
                <c:pt idx="7">
                  <c:v>45759</c:v>
                </c:pt>
                <c:pt idx="8">
                  <c:v>45760</c:v>
                </c:pt>
                <c:pt idx="9">
                  <c:v>45761</c:v>
                </c:pt>
                <c:pt idx="10">
                  <c:v>45762</c:v>
                </c:pt>
                <c:pt idx="11">
                  <c:v>45763</c:v>
                </c:pt>
                <c:pt idx="12">
                  <c:v>45764</c:v>
                </c:pt>
                <c:pt idx="13">
                  <c:v>45765</c:v>
                </c:pt>
                <c:pt idx="14">
                  <c:v>45766</c:v>
                </c:pt>
                <c:pt idx="15">
                  <c:v>45767</c:v>
                </c:pt>
                <c:pt idx="16">
                  <c:v>45768</c:v>
                </c:pt>
                <c:pt idx="17">
                  <c:v>45769</c:v>
                </c:pt>
                <c:pt idx="18">
                  <c:v>45770</c:v>
                </c:pt>
                <c:pt idx="19">
                  <c:v>45771</c:v>
                </c:pt>
                <c:pt idx="20">
                  <c:v>45772</c:v>
                </c:pt>
                <c:pt idx="21">
                  <c:v>45773</c:v>
                </c:pt>
                <c:pt idx="22">
                  <c:v>45774</c:v>
                </c:pt>
                <c:pt idx="23">
                  <c:v>45775</c:v>
                </c:pt>
                <c:pt idx="24">
                  <c:v>45776</c:v>
                </c:pt>
                <c:pt idx="25">
                  <c:v>45777</c:v>
                </c:pt>
                <c:pt idx="26">
                  <c:v>45778</c:v>
                </c:pt>
                <c:pt idx="27">
                  <c:v>45779</c:v>
                </c:pt>
                <c:pt idx="28">
                  <c:v>45780</c:v>
                </c:pt>
                <c:pt idx="29">
                  <c:v>45781</c:v>
                </c:pt>
                <c:pt idx="30">
                  <c:v>45782</c:v>
                </c:pt>
                <c:pt idx="31">
                  <c:v>45783</c:v>
                </c:pt>
                <c:pt idx="32">
                  <c:v>45784</c:v>
                </c:pt>
                <c:pt idx="33">
                  <c:v>45785</c:v>
                </c:pt>
                <c:pt idx="34">
                  <c:v>45786</c:v>
                </c:pt>
                <c:pt idx="35">
                  <c:v>45787</c:v>
                </c:pt>
                <c:pt idx="36">
                  <c:v>45788</c:v>
                </c:pt>
              </c:numCache>
            </c:numRef>
          </c:cat>
          <c:val>
            <c:numRef>
              <c:f>Utvandring!$B$10:$B$46</c:f>
              <c:numCache>
                <c:formatCode>General</c:formatCode>
                <c:ptCount val="37"/>
                <c:pt idx="6">
                  <c:v>38</c:v>
                </c:pt>
                <c:pt idx="7">
                  <c:v>22</c:v>
                </c:pt>
                <c:pt idx="8">
                  <c:v>117</c:v>
                </c:pt>
                <c:pt idx="9">
                  <c:v>60</c:v>
                </c:pt>
                <c:pt idx="10">
                  <c:v>60</c:v>
                </c:pt>
                <c:pt idx="11">
                  <c:v>61</c:v>
                </c:pt>
                <c:pt idx="12">
                  <c:v>61</c:v>
                </c:pt>
                <c:pt idx="13">
                  <c:v>61</c:v>
                </c:pt>
                <c:pt idx="14">
                  <c:v>71</c:v>
                </c:pt>
                <c:pt idx="15">
                  <c:v>71</c:v>
                </c:pt>
                <c:pt idx="16">
                  <c:v>71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30</c:v>
                </c:pt>
                <c:pt idx="21">
                  <c:v>30</c:v>
                </c:pt>
                <c:pt idx="22">
                  <c:v>33</c:v>
                </c:pt>
                <c:pt idx="23">
                  <c:v>33</c:v>
                </c:pt>
                <c:pt idx="24">
                  <c:v>33</c:v>
                </c:pt>
                <c:pt idx="25">
                  <c:v>33</c:v>
                </c:pt>
                <c:pt idx="26">
                  <c:v>33</c:v>
                </c:pt>
                <c:pt idx="27">
                  <c:v>33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</c:numCache>
            </c:numRef>
          </c:val>
          <c:smooth val="0"/>
        </c:ser>
        <c:ser>
          <c:idx val="1"/>
          <c:order val="1"/>
          <c:tx>
            <c:v>Forhåndsmerket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Utvandring!$A$10:$A$46</c:f>
              <c:numCache>
                <c:formatCode>d\-mmm</c:formatCode>
                <c:ptCount val="37"/>
                <c:pt idx="0">
                  <c:v>45752</c:v>
                </c:pt>
                <c:pt idx="1">
                  <c:v>45753</c:v>
                </c:pt>
                <c:pt idx="2">
                  <c:v>45754</c:v>
                </c:pt>
                <c:pt idx="3">
                  <c:v>45755</c:v>
                </c:pt>
                <c:pt idx="4">
                  <c:v>45756</c:v>
                </c:pt>
                <c:pt idx="5">
                  <c:v>45757</c:v>
                </c:pt>
                <c:pt idx="6">
                  <c:v>45758</c:v>
                </c:pt>
                <c:pt idx="7">
                  <c:v>45759</c:v>
                </c:pt>
                <c:pt idx="8">
                  <c:v>45760</c:v>
                </c:pt>
                <c:pt idx="9">
                  <c:v>45761</c:v>
                </c:pt>
                <c:pt idx="10">
                  <c:v>45762</c:v>
                </c:pt>
                <c:pt idx="11">
                  <c:v>45763</c:v>
                </c:pt>
                <c:pt idx="12">
                  <c:v>45764</c:v>
                </c:pt>
                <c:pt idx="13">
                  <c:v>45765</c:v>
                </c:pt>
                <c:pt idx="14">
                  <c:v>45766</c:v>
                </c:pt>
                <c:pt idx="15">
                  <c:v>45767</c:v>
                </c:pt>
                <c:pt idx="16">
                  <c:v>45768</c:v>
                </c:pt>
                <c:pt idx="17">
                  <c:v>45769</c:v>
                </c:pt>
                <c:pt idx="18">
                  <c:v>45770</c:v>
                </c:pt>
                <c:pt idx="19">
                  <c:v>45771</c:v>
                </c:pt>
                <c:pt idx="20">
                  <c:v>45772</c:v>
                </c:pt>
                <c:pt idx="21">
                  <c:v>45773</c:v>
                </c:pt>
                <c:pt idx="22">
                  <c:v>45774</c:v>
                </c:pt>
                <c:pt idx="23">
                  <c:v>45775</c:v>
                </c:pt>
                <c:pt idx="24">
                  <c:v>45776</c:v>
                </c:pt>
                <c:pt idx="25">
                  <c:v>45777</c:v>
                </c:pt>
                <c:pt idx="26">
                  <c:v>45778</c:v>
                </c:pt>
                <c:pt idx="27">
                  <c:v>45779</c:v>
                </c:pt>
                <c:pt idx="28">
                  <c:v>45780</c:v>
                </c:pt>
                <c:pt idx="29">
                  <c:v>45781</c:v>
                </c:pt>
                <c:pt idx="30">
                  <c:v>45782</c:v>
                </c:pt>
                <c:pt idx="31">
                  <c:v>45783</c:v>
                </c:pt>
                <c:pt idx="32">
                  <c:v>45784</c:v>
                </c:pt>
                <c:pt idx="33">
                  <c:v>45785</c:v>
                </c:pt>
                <c:pt idx="34">
                  <c:v>45786</c:v>
                </c:pt>
                <c:pt idx="35">
                  <c:v>45787</c:v>
                </c:pt>
                <c:pt idx="36">
                  <c:v>45788</c:v>
                </c:pt>
              </c:numCache>
            </c:numRef>
          </c:cat>
          <c:val>
            <c:numRef>
              <c:f>Utvandring!$C$10:$C$46</c:f>
              <c:numCache>
                <c:formatCode>General</c:formatCode>
                <c:ptCount val="37"/>
                <c:pt idx="6">
                  <c:v>12</c:v>
                </c:pt>
                <c:pt idx="7">
                  <c:v>3</c:v>
                </c:pt>
                <c:pt idx="8">
                  <c:v>12</c:v>
                </c:pt>
                <c:pt idx="9">
                  <c:v>3</c:v>
                </c:pt>
                <c:pt idx="10">
                  <c:v>3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4579536"/>
        <c:axId val="234579928"/>
      </c:lineChart>
      <c:dateAx>
        <c:axId val="234579536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34579928"/>
        <c:crosses val="autoZero"/>
        <c:auto val="1"/>
        <c:lblOffset val="100"/>
        <c:baseTimeUnit val="days"/>
      </c:dateAx>
      <c:valAx>
        <c:axId val="23457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3457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38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464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352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107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534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71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364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66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764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183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9E04-90D4-4073-A30B-60B5562B7499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219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848251" y="0"/>
            <a:ext cx="10515600" cy="1999622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nb-NO" b="1" dirty="0" smtClean="0"/>
              <a:t>Kultiveringstiltak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sz="2800" b="1" dirty="0" smtClean="0"/>
              <a:t>Oppsummering 2025  pr. </a:t>
            </a:r>
            <a:r>
              <a:rPr lang="nb-NO" sz="2800" b="1" smtClean="0"/>
              <a:t>1.7</a:t>
            </a:r>
            <a:r>
              <a:rPr lang="nb-NO" sz="2800" b="1" dirty="0" smtClean="0"/>
              <a:t/>
            </a:r>
            <a:br>
              <a:rPr lang="nb-NO" sz="2800" b="1" dirty="0" smtClean="0"/>
            </a:br>
            <a:endParaRPr lang="nb-NO" sz="2800" b="1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8" y="2534491"/>
            <a:ext cx="12191996" cy="39226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083" y="0"/>
            <a:ext cx="1351917" cy="171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2795036" y="302726"/>
            <a:ext cx="235686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 smtClean="0"/>
              <a:t>Innhold</a:t>
            </a:r>
            <a:endParaRPr lang="nb-NO" sz="4000" dirty="0" smtClean="0"/>
          </a:p>
          <a:p>
            <a:endParaRPr lang="nb-NO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 smtClean="0"/>
              <a:t>Strategi</a:t>
            </a:r>
            <a:endParaRPr lang="nb-NO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 smtClean="0"/>
              <a:t>Gyte og fiskeforhold</a:t>
            </a:r>
            <a:endParaRPr lang="nb-NO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 smtClean="0"/>
              <a:t>Terskler</a:t>
            </a:r>
            <a:endParaRPr lang="nb-NO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 smtClean="0"/>
              <a:t>Smoltfelle og slep</a:t>
            </a:r>
            <a:endParaRPr lang="nb-NO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 err="1" smtClean="0"/>
              <a:t>Smolr</a:t>
            </a:r>
            <a:r>
              <a:rPr lang="nb-NO" dirty="0" smtClean="0"/>
              <a:t>-mengde</a:t>
            </a:r>
            <a:endParaRPr lang="nb-NO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 smtClean="0"/>
              <a:t>Smolt-tetthet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 smtClean="0"/>
              <a:t>Logg fra smoltfelle</a:t>
            </a:r>
            <a:endParaRPr lang="nb-NO" dirty="0" smtClean="0"/>
          </a:p>
          <a:p>
            <a:pPr>
              <a:spcAft>
                <a:spcPts val="1200"/>
              </a:spcAft>
            </a:pPr>
            <a:endParaRPr lang="nb-NO" dirty="0" smtClean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992" y="62176"/>
            <a:ext cx="614798" cy="77797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387" y="1503047"/>
            <a:ext cx="2359654" cy="257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8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2748050" y="2774380"/>
            <a:ext cx="570489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b="1" dirty="0" smtClean="0"/>
              <a:t>Strategi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nb-NO" sz="1600" dirty="0" smtClean="0"/>
              <a:t>Å få </a:t>
            </a:r>
            <a:r>
              <a:rPr lang="nb-NO" sz="1600" dirty="0"/>
              <a:t>mer yngel i elven - ved å forbedre </a:t>
            </a:r>
            <a:r>
              <a:rPr lang="nb-NO" sz="1600" dirty="0" smtClean="0"/>
              <a:t>gyteforhold.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nb-NO" sz="1600" dirty="0" smtClean="0"/>
              <a:t>Å øke antall fisk som vender tilbake – ved å slepe smolt forbi lakselus og predatorer.</a:t>
            </a:r>
            <a:endParaRPr lang="nb-NO" sz="1600" dirty="0"/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nb-NO" sz="1600" dirty="0" smtClean="0"/>
              <a:t>Å kartlegg </a:t>
            </a:r>
            <a:r>
              <a:rPr lang="nb-NO" sz="1600" dirty="0"/>
              <a:t>om bestanden synker </a:t>
            </a:r>
            <a:r>
              <a:rPr lang="nb-NO" sz="1600" dirty="0" smtClean="0"/>
              <a:t>etter stoppet </a:t>
            </a:r>
            <a:r>
              <a:rPr lang="nb-NO" sz="1600" dirty="0" err="1" smtClean="0"/>
              <a:t>klekkeridrift</a:t>
            </a:r>
            <a:r>
              <a:rPr lang="nb-NO" sz="1600" dirty="0" smtClean="0"/>
              <a:t> – ved å telle smolt som går ut.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28" y="2375140"/>
            <a:ext cx="1530499" cy="241430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330" y="2512745"/>
            <a:ext cx="2816193" cy="187746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7992" y="62176"/>
            <a:ext cx="614798" cy="77797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9360816" y="81829"/>
            <a:ext cx="156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Kultivering 1/6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1654339" y="82213"/>
            <a:ext cx="2184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 smtClean="0"/>
              <a:t>Kultivering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6362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1284154" y="0"/>
            <a:ext cx="790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Gyte og fiske -forhold.</a:t>
            </a:r>
            <a:endParaRPr lang="nb-NO" sz="24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992" y="62176"/>
            <a:ext cx="614798" cy="77797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80" y="4333795"/>
            <a:ext cx="3287154" cy="246536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88" y="4324942"/>
            <a:ext cx="3326513" cy="2494885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6" y="4324942"/>
            <a:ext cx="3298213" cy="2473660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2352271" y="4465542"/>
            <a:ext cx="1128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Tindesvad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5553624" y="4490535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Gapahuk-hølene</a:t>
            </a:r>
            <a:endParaRPr lang="nb-NO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9453505" y="4324942"/>
            <a:ext cx="1452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Skaffamyrane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75696" y="524783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FØR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275696" y="2936005"/>
            <a:ext cx="76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ETTER</a:t>
            </a:r>
            <a:endParaRPr lang="nb-NO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1284154" y="760668"/>
            <a:ext cx="8918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Det er gitt tillatelse og økonomisk støtte for å: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400" dirty="0" smtClean="0"/>
              <a:t>Snu grusen slik at mosen fjernes.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400" dirty="0" smtClean="0"/>
              <a:t>Lage noen dypere områder og noen grus-rygger slik det blir noen kanaler/grøfter med mer fart i vannet.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400" dirty="0" smtClean="0"/>
              <a:t>Legge ut/beholde noen  litt større steiner for vannstrøm og standplasser.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88" y="1804520"/>
            <a:ext cx="3283468" cy="2462602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80" y="1814527"/>
            <a:ext cx="3270127" cy="2452595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470" y="1804520"/>
            <a:ext cx="3271130" cy="2453348"/>
          </a:xfrm>
          <a:prstGeom prst="rect">
            <a:avLst/>
          </a:prstGeom>
        </p:spPr>
      </p:pic>
      <p:sp>
        <p:nvSpPr>
          <p:cNvPr id="18" name="TekstSylinder 17"/>
          <p:cNvSpPr txBox="1"/>
          <p:nvPr/>
        </p:nvSpPr>
        <p:spPr>
          <a:xfrm>
            <a:off x="9360816" y="81829"/>
            <a:ext cx="156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Kultivering 2/6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36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1040394" y="62176"/>
            <a:ext cx="790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Terskler</a:t>
            </a:r>
            <a:endParaRPr lang="nb-NO" sz="24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992" y="62176"/>
            <a:ext cx="614798" cy="777970"/>
          </a:xfrm>
          <a:prstGeom prst="rect">
            <a:avLst/>
          </a:prstGeom>
        </p:spPr>
      </p:pic>
      <p:sp>
        <p:nvSpPr>
          <p:cNvPr id="14" name="TekstSylinder 13"/>
          <p:cNvSpPr txBox="1"/>
          <p:nvPr/>
        </p:nvSpPr>
        <p:spPr>
          <a:xfrm>
            <a:off x="910690" y="679203"/>
            <a:ext cx="105473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dirty="0" smtClean="0"/>
              <a:t>BKK krysser elven med strømkabler, på to steder, ved Asko og under E16 (ved </a:t>
            </a:r>
            <a:r>
              <a:rPr lang="nb-NO" sz="1400" dirty="0" err="1" smtClean="0"/>
              <a:t>Algaard</a:t>
            </a:r>
            <a:r>
              <a:rPr lang="nb-NO" sz="1400" dirty="0" smtClean="0"/>
              <a:t>).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dirty="0" smtClean="0"/>
              <a:t>Mye arbeid og positivt engasjement er lagt ned av Mesta og BKK for å bygge best mulig etter våre ønsker.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722" y="4198776"/>
            <a:ext cx="3545632" cy="2659224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985" y="4198776"/>
            <a:ext cx="3545632" cy="2659224"/>
          </a:xfrm>
          <a:prstGeom prst="rect">
            <a:avLst/>
          </a:prstGeom>
        </p:spPr>
      </p:pic>
      <p:sp>
        <p:nvSpPr>
          <p:cNvPr id="19" name="TekstSylinder 18"/>
          <p:cNvSpPr txBox="1"/>
          <p:nvPr/>
        </p:nvSpPr>
        <p:spPr>
          <a:xfrm>
            <a:off x="844863" y="5194013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Ved Asko</a:t>
            </a:r>
            <a:endParaRPr lang="nb-NO" dirty="0"/>
          </a:p>
        </p:txBody>
      </p:sp>
      <p:sp>
        <p:nvSpPr>
          <p:cNvPr id="20" name="TekstSylinder 19"/>
          <p:cNvSpPr txBox="1"/>
          <p:nvPr/>
        </p:nvSpPr>
        <p:spPr>
          <a:xfrm>
            <a:off x="766223" y="2357507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Under E16</a:t>
            </a:r>
            <a:endParaRPr lang="nb-NO" dirty="0"/>
          </a:p>
        </p:txBody>
      </p:sp>
      <p:pic>
        <p:nvPicPr>
          <p:cNvPr id="21" name="Bild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985" y="1507411"/>
            <a:ext cx="3539043" cy="2654283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09" y="1507410"/>
            <a:ext cx="3539045" cy="2654284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9360816" y="81829"/>
            <a:ext cx="156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Kultivering 3/6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1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9666" y="1968032"/>
            <a:ext cx="5975493" cy="448162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906224" y="424627"/>
            <a:ext cx="3676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Fange og slepe smolt</a:t>
            </a:r>
            <a:endParaRPr lang="nb-NO" sz="32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7992" y="62176"/>
            <a:ext cx="614798" cy="77797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05" y="1951531"/>
            <a:ext cx="5997495" cy="4498121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819469" y="1968032"/>
            <a:ext cx="1455576" cy="460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755" y="2390985"/>
            <a:ext cx="3383625" cy="2537719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728720" y="1508071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Ledegarn</a:t>
            </a:r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6071527" y="1954803"/>
            <a:ext cx="121091" cy="4585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7721600" y="1508071"/>
            <a:ext cx="223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Smoltfelle (Wolf-felle)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655098" y="1522622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Klar til sleping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9360816" y="81829"/>
            <a:ext cx="156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Kultivering 4/6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85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800580" y="255371"/>
            <a:ext cx="26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Smolt mengde</a:t>
            </a:r>
            <a:endParaRPr lang="nb-NO" sz="32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992" y="62176"/>
            <a:ext cx="614798" cy="777970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616805" y="1714143"/>
            <a:ext cx="112786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dirty="0" smtClean="0"/>
              <a:t>Utvandret laksesmolt 2025</a:t>
            </a:r>
            <a:r>
              <a:rPr lang="nb-NO" b="1" dirty="0" smtClean="0"/>
              <a:t>.</a:t>
            </a:r>
          </a:p>
          <a:p>
            <a:pPr>
              <a:spcAft>
                <a:spcPts val="600"/>
              </a:spcAft>
            </a:pPr>
            <a:endParaRPr lang="nb-NO" b="1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nb-NO" sz="1400" dirty="0" smtClean="0"/>
              <a:t>Før vi startet å fange, merket </a:t>
            </a:r>
            <a:r>
              <a:rPr lang="nb-NO" sz="1400" dirty="0" err="1" smtClean="0"/>
              <a:t>Norce</a:t>
            </a:r>
            <a:r>
              <a:rPr lang="nb-NO" sz="1400" dirty="0" smtClean="0"/>
              <a:t> 724 smolt ovenfor laksetrappen. </a:t>
            </a:r>
            <a:r>
              <a:rPr lang="nb-NO" sz="1400" dirty="0"/>
              <a:t>V</a:t>
            </a:r>
            <a:r>
              <a:rPr lang="nb-NO" sz="1400" dirty="0" smtClean="0"/>
              <a:t>i antar at 500 </a:t>
            </a:r>
            <a:r>
              <a:rPr lang="nb-NO" sz="1400" dirty="0" err="1" smtClean="0"/>
              <a:t>stk</a:t>
            </a:r>
            <a:r>
              <a:rPr lang="nb-NO" sz="1400" dirty="0" smtClean="0"/>
              <a:t> (</a:t>
            </a:r>
            <a:r>
              <a:rPr lang="nb-NO" sz="1400" dirty="0" err="1" smtClean="0"/>
              <a:t>ca</a:t>
            </a:r>
            <a:r>
              <a:rPr lang="nb-NO" sz="1400" dirty="0" smtClean="0"/>
              <a:t> 70% ) av disse var på vei ut, da noen gikk ut før/etter og noen skulle ikke ut i år.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nb-NO" sz="1400" dirty="0" smtClean="0"/>
              <a:t>I perioden 11.4-11.5 fanget vi 1109 laksesmolt, hvorav 85 var forhåndsmerket.  Altså fanget vi 7,7% . Vi antar samme andel gjelder for all smolt.. 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nb-NO" sz="1400" dirty="0" smtClean="0"/>
              <a:t>Total antall, ovenfor laksetrapp, som gikk ut i perioden 11/4-11/5 er da 14402.  (1109/7,7%).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nb-NO" sz="1400" dirty="0" smtClean="0"/>
              <a:t>Tar vi hensyn til antall som gikk ut før 11/4 (estimert 9%) og de som gikk ut etter 11/5 (målt 11%) er totalt antall ovenfor laksetrappen  18002.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nb-NO" sz="1400" dirty="0" smtClean="0"/>
              <a:t>Tar vi hensyn til gyting nedenfor trappen (17% </a:t>
            </a:r>
            <a:r>
              <a:rPr lang="nb-NO" sz="1400" dirty="0" err="1" smtClean="0"/>
              <a:t>iht</a:t>
            </a:r>
            <a:r>
              <a:rPr lang="nb-NO" sz="1400" dirty="0" smtClean="0"/>
              <a:t> gytefisktelling 2024), er totalt antall utvandret smolt i 2025 beregnet til </a:t>
            </a:r>
            <a:r>
              <a:rPr lang="nb-NO" sz="1400" b="1" dirty="0" smtClean="0"/>
              <a:t>21 690</a:t>
            </a:r>
            <a:r>
              <a:rPr lang="nb-NO" sz="1400" dirty="0" smtClean="0"/>
              <a:t> </a:t>
            </a:r>
            <a:r>
              <a:rPr lang="nb-NO" sz="1400" dirty="0" err="1" smtClean="0"/>
              <a:t>stk</a:t>
            </a:r>
            <a:r>
              <a:rPr lang="nb-NO" sz="1400" dirty="0" smtClean="0"/>
              <a:t> .laksesmolt</a:t>
            </a:r>
          </a:p>
        </p:txBody>
      </p:sp>
      <p:sp>
        <p:nvSpPr>
          <p:cNvPr id="17" name="TekstSylinder 16"/>
          <p:cNvSpPr txBox="1"/>
          <p:nvPr/>
        </p:nvSpPr>
        <p:spPr>
          <a:xfrm flipV="1">
            <a:off x="3403600" y="2565400"/>
            <a:ext cx="1947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graphicFrame>
        <p:nvGraphicFramePr>
          <p:cNvPr id="18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698914"/>
              </p:ext>
            </p:extLst>
          </p:nvPr>
        </p:nvGraphicFramePr>
        <p:xfrm>
          <a:off x="7193391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kstSylinder 20"/>
          <p:cNvSpPr txBox="1"/>
          <p:nvPr/>
        </p:nvSpPr>
        <p:spPr>
          <a:xfrm>
            <a:off x="616805" y="4599097"/>
            <a:ext cx="618585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Smolt-tetthet - #smolt pr 100kvm</a:t>
            </a:r>
          </a:p>
          <a:p>
            <a:endParaRPr lang="nb-NO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1400" dirty="0" smtClean="0"/>
              <a:t>Hele </a:t>
            </a:r>
            <a:r>
              <a:rPr lang="nb-NO" sz="1400" dirty="0" err="1" smtClean="0"/>
              <a:t>anadromt</a:t>
            </a:r>
            <a:r>
              <a:rPr lang="nb-NO" sz="1400" dirty="0" smtClean="0"/>
              <a:t> område er 91113 kvm (22% Nedre, 40% øvre, 38% ovenfor Janus.</a:t>
            </a:r>
          </a:p>
          <a:p>
            <a:pPr marL="342900" indent="-342900">
              <a:buFont typeface="+mj-lt"/>
              <a:buAutoNum type="arabicPeriod"/>
            </a:pPr>
            <a:r>
              <a:rPr lang="nb-NO" sz="1400" dirty="0" smtClean="0"/>
              <a:t>Fordelt over hele </a:t>
            </a:r>
            <a:r>
              <a:rPr lang="nb-NO" sz="1400" dirty="0" err="1" smtClean="0"/>
              <a:t>anadromt</a:t>
            </a:r>
            <a:r>
              <a:rPr lang="nb-NO" sz="1400" dirty="0" smtClean="0"/>
              <a:t> område er det </a:t>
            </a:r>
            <a:r>
              <a:rPr lang="nb-NO" sz="1600" b="1" dirty="0" smtClean="0"/>
              <a:t>24</a:t>
            </a:r>
            <a:r>
              <a:rPr lang="nb-NO" sz="1400" b="1" dirty="0" smtClean="0"/>
              <a:t> </a:t>
            </a:r>
            <a:r>
              <a:rPr lang="nb-NO" sz="1400" dirty="0" smtClean="0"/>
              <a:t>utvandret smolt pr 100 kvm.</a:t>
            </a:r>
            <a:endParaRPr lang="nb-NO" dirty="0" smtClean="0"/>
          </a:p>
          <a:p>
            <a:pPr marL="342900" indent="-342900">
              <a:buFont typeface="+mj-lt"/>
              <a:buAutoNum type="arabicPeriod"/>
            </a:pPr>
            <a:endParaRPr lang="nb-NO" sz="1400" dirty="0"/>
          </a:p>
          <a:p>
            <a:pPr marL="342900" indent="-342900">
              <a:buFont typeface="+mj-lt"/>
              <a:buAutoNum type="arabicPeriod"/>
            </a:pPr>
            <a:r>
              <a:rPr lang="nb-NO" sz="1400" dirty="0" smtClean="0"/>
              <a:t>I store elver regnes gjerne 3 smolt/100kvm , og i produktive mindre elver gjerne 10 .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7515311" y="632660"/>
            <a:ext cx="3676006" cy="138499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nb-NO" sz="1400" dirty="0" smtClean="0"/>
              <a:t># </a:t>
            </a:r>
            <a:r>
              <a:rPr lang="nb-NO" sz="1400" dirty="0"/>
              <a:t>L</a:t>
            </a:r>
            <a:r>
              <a:rPr lang="nb-NO" sz="1400" dirty="0" smtClean="0"/>
              <a:t>aksesmolt fanget og merket  = 1109</a:t>
            </a:r>
          </a:p>
          <a:p>
            <a:r>
              <a:rPr lang="nb-NO" sz="1400" dirty="0" smtClean="0"/>
              <a:t>             # slept til Herdlefjorden =   807   (2 slept)</a:t>
            </a:r>
          </a:p>
          <a:p>
            <a:r>
              <a:rPr lang="nb-NO" sz="1400" dirty="0" smtClean="0"/>
              <a:t>             #sluppet i elven                =   302</a:t>
            </a:r>
          </a:p>
          <a:p>
            <a:endParaRPr lang="nb-NO" sz="1400" dirty="0"/>
          </a:p>
          <a:p>
            <a:r>
              <a:rPr lang="nb-NO" sz="1400" dirty="0" smtClean="0"/>
              <a:t>#Laksesmolt talt og sluppet        =   135</a:t>
            </a:r>
          </a:p>
          <a:p>
            <a:r>
              <a:rPr lang="nb-NO" sz="1400" dirty="0" smtClean="0"/>
              <a:t># Sjøørret                                        =   237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9360816" y="81829"/>
            <a:ext cx="156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Kultivering 5/6</a:t>
            </a:r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 rot="19833045">
            <a:off x="3179787" y="312662"/>
            <a:ext cx="1772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rgbClr val="FF0000"/>
                </a:solidFill>
              </a:rPr>
              <a:t>Foreløpig beregning </a:t>
            </a:r>
            <a:r>
              <a:rPr lang="nb-NO" sz="1200" dirty="0">
                <a:solidFill>
                  <a:srgbClr val="FF0000"/>
                </a:solidFill>
              </a:rPr>
              <a:t>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897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8" grpId="0">
        <p:bldAsOne/>
      </p:bldGraphic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830809" y="255371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Smolt tilbakevending</a:t>
            </a:r>
            <a:endParaRPr lang="nb-NO" sz="32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992" y="62176"/>
            <a:ext cx="614798" cy="777970"/>
          </a:xfrm>
          <a:prstGeom prst="rect">
            <a:avLst/>
          </a:prstGeom>
        </p:spPr>
      </p:pic>
      <p:sp>
        <p:nvSpPr>
          <p:cNvPr id="17" name="TekstSylinder 16"/>
          <p:cNvSpPr txBox="1"/>
          <p:nvPr/>
        </p:nvSpPr>
        <p:spPr>
          <a:xfrm flipV="1">
            <a:off x="3403600" y="2565400"/>
            <a:ext cx="1947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935937" y="1225356"/>
            <a:ext cx="6944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Tilbakevending</a:t>
            </a:r>
          </a:p>
          <a:p>
            <a:endParaRPr lang="nb-NO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nb-NO" sz="1400" dirty="0" smtClean="0"/>
              <a:t>Gytefisktelling 2024 viser 320 </a:t>
            </a:r>
            <a:r>
              <a:rPr lang="nb-NO" sz="1400" dirty="0" err="1" smtClean="0"/>
              <a:t>stk</a:t>
            </a:r>
            <a:r>
              <a:rPr lang="nb-NO" sz="1400" dirty="0" smtClean="0"/>
              <a:t> i elven.  Ved fiske 2024 ble det avlivet 161 </a:t>
            </a:r>
            <a:r>
              <a:rPr lang="nb-NO" sz="1400" dirty="0" err="1" smtClean="0"/>
              <a:t>stk</a:t>
            </a:r>
            <a:r>
              <a:rPr lang="nb-NO" sz="1400" dirty="0" smtClean="0"/>
              <a:t>  Total tilbakevending i 2024 var da 406 laks.</a:t>
            </a:r>
          </a:p>
          <a:p>
            <a:pPr marL="342900" indent="-342900">
              <a:buFont typeface="+mj-lt"/>
              <a:buAutoNum type="arabicPeriod"/>
            </a:pPr>
            <a:endParaRPr lang="nb-NO" sz="1400" dirty="0"/>
          </a:p>
          <a:p>
            <a:pPr marL="342900" indent="-342900">
              <a:buFont typeface="+mj-lt"/>
              <a:buAutoNum type="arabicPeriod"/>
            </a:pPr>
            <a:r>
              <a:rPr lang="nb-NO" sz="1400" dirty="0" smtClean="0"/>
              <a:t>Om vi forutsetter at det hvert år går ut samme antall som i 2025 (21 690 </a:t>
            </a:r>
            <a:r>
              <a:rPr lang="nb-NO" sz="1400" dirty="0" err="1" smtClean="0"/>
              <a:t>stk</a:t>
            </a:r>
            <a:r>
              <a:rPr lang="nb-NO" sz="1400" dirty="0" smtClean="0"/>
              <a:t>), og hvert år kommer tilbake samme antall voksne laks som i 2024 (406  </a:t>
            </a:r>
            <a:r>
              <a:rPr lang="nb-NO" sz="1400" dirty="0" err="1" smtClean="0"/>
              <a:t>stk</a:t>
            </a:r>
            <a:r>
              <a:rPr lang="nb-NO" sz="1400" dirty="0" smtClean="0"/>
              <a:t>), så betyr det at </a:t>
            </a:r>
            <a:r>
              <a:rPr lang="nb-NO" b="1" dirty="0" smtClean="0"/>
              <a:t>1,9%</a:t>
            </a:r>
            <a:r>
              <a:rPr lang="nb-NO" sz="1400" dirty="0" smtClean="0"/>
              <a:t>  av utvandret smolt kommer tilbake som voksen laks.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9360816" y="81829"/>
            <a:ext cx="156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Kultivering 6/6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 rot="19833045">
            <a:off x="4371050" y="449125"/>
            <a:ext cx="17725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rgbClr val="FF0000"/>
                </a:solidFill>
              </a:rPr>
              <a:t>Foreløpig beregning </a:t>
            </a:r>
            <a:r>
              <a:rPr lang="nb-NO" sz="1200" dirty="0">
                <a:solidFill>
                  <a:srgbClr val="FF0000"/>
                </a:solidFill>
              </a:rPr>
              <a:t>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0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830809" y="255371"/>
            <a:ext cx="3257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Logg fra smoltfelle</a:t>
            </a: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/>
          </p:nvPr>
        </p:nvGraphicFramePr>
        <p:xfrm>
          <a:off x="1022350" y="1177273"/>
          <a:ext cx="6824695" cy="533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11833817" imgH="9250731" progId="Excel.Sheet.12">
                  <p:embed/>
                </p:oleObj>
              </mc:Choice>
              <mc:Fallback>
                <p:oleObj name="Worksheet" r:id="rId4" imgW="11833817" imgH="92507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2350" y="1177273"/>
                        <a:ext cx="6824695" cy="5336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5101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526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Worksheet</vt:lpstr>
      <vt:lpstr>Kultiveringstiltak  Oppsummering 2025  pr. 1.7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Microsoft-konto</dc:creator>
  <cp:lastModifiedBy>Microsoft-konto</cp:lastModifiedBy>
  <cp:revision>88</cp:revision>
  <dcterms:created xsi:type="dcterms:W3CDTF">2025-06-09T08:09:51Z</dcterms:created>
  <dcterms:modified xsi:type="dcterms:W3CDTF">2025-06-26T11:46:04Z</dcterms:modified>
</cp:coreProperties>
</file>